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65" r:id="rId3"/>
    <p:sldId id="257" r:id="rId4"/>
    <p:sldId id="258" r:id="rId5"/>
    <p:sldId id="260" r:id="rId6"/>
    <p:sldId id="259" r:id="rId7"/>
    <p:sldId id="261" r:id="rId8"/>
    <p:sldId id="262" r:id="rId9"/>
    <p:sldId id="263" r:id="rId10"/>
    <p:sldId id="264" r:id="rId11"/>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ja-JP" altLang="en-US"/>
              <a:t>マスター タイトルの書式設定</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a:xfrm>
            <a:off x="2416500" y="329307"/>
            <a:ext cx="4973915" cy="309201"/>
          </a:xfrm>
        </p:spPr>
        <p:txBody>
          <a:bodyPr/>
          <a:lstStyle/>
          <a:p>
            <a:endParaRPr kumimoji="1" lang="ja-JP" altLang="en-US"/>
          </a:p>
        </p:txBody>
      </p:sp>
      <p:sp>
        <p:nvSpPr>
          <p:cNvPr id="6" name="Slide Number Placeholder 5"/>
          <p:cNvSpPr>
            <a:spLocks noGrp="1"/>
          </p:cNvSpPr>
          <p:nvPr>
            <p:ph type="sldNum" sz="quarter" idx="12"/>
          </p:nvPr>
        </p:nvSpPr>
        <p:spPr>
          <a:xfrm>
            <a:off x="1437664" y="798973"/>
            <a:ext cx="811019" cy="503578"/>
          </a:xfrm>
        </p:spPr>
        <p:txBody>
          <a:bodyPr/>
          <a:lstStyle/>
          <a:p>
            <a:fld id="{E1CCC7F0-5182-452A-B3A7-4D555C93CF42}" type="slidenum">
              <a:rPr kumimoji="1" lang="ja-JP" altLang="en-US" smtClean="0"/>
              <a:t>‹#›</a:t>
            </a:fld>
            <a:endParaRPr kumimoji="1" lang="ja-JP"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2347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808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290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5378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820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9254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447191" y="2824269"/>
            <a:ext cx="4645152"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412362" y="2821491"/>
            <a:ext cx="46451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35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6092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spTree>
    <p:extLst>
      <p:ext uri="{BB962C8B-B14F-4D97-AF65-F5344CB8AC3E}">
        <p14:creationId xmlns:p14="http://schemas.microsoft.com/office/powerpoint/2010/main" val="2892889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CB5BA5-7B21-4CED-80F0-06FDF71AE4D3}" type="datetimeFigureOut">
              <a:rPr kumimoji="1" lang="ja-JP" altLang="en-US" smtClean="0"/>
              <a:t>2024/8/29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185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ECB5BA5-7B21-4CED-80F0-06FDF71AE4D3}" type="datetimeFigureOut">
              <a:rPr kumimoji="1" lang="ja-JP" altLang="en-US" smtClean="0"/>
              <a:t>2024/8/29</a:t>
            </a:fld>
            <a:endParaRPr kumimoji="1" lang="ja-JP" altLang="en-US"/>
          </a:p>
        </p:txBody>
      </p:sp>
      <p:sp>
        <p:nvSpPr>
          <p:cNvPr id="6" name="Footer Placeholder 5"/>
          <p:cNvSpPr>
            <a:spLocks noGrp="1"/>
          </p:cNvSpPr>
          <p:nvPr>
            <p:ph type="ftr" sz="quarter" idx="11"/>
          </p:nvPr>
        </p:nvSpPr>
        <p:spPr>
          <a:xfrm>
            <a:off x="1447382" y="318640"/>
            <a:ext cx="5541004" cy="32093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E1CCC7F0-5182-452A-B3A7-4D555C93CF42}" type="slidenum">
              <a:rPr kumimoji="1" lang="ja-JP" altLang="en-US" smtClean="0"/>
              <a:t>‹#›</a:t>
            </a:fld>
            <a:endParaRPr kumimoji="1" lang="ja-JP"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737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ECB5BA5-7B21-4CED-80F0-06FDF71AE4D3}" type="datetimeFigureOut">
              <a:rPr kumimoji="1" lang="ja-JP" altLang="en-US" smtClean="0"/>
              <a:t>2024/8/29</a:t>
            </a:fld>
            <a:endParaRPr kumimoji="1" lang="ja-JP"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1CCC7F0-5182-452A-B3A7-4D555C93CF42}" type="slidenum">
              <a:rPr kumimoji="1" lang="ja-JP" altLang="en-US" smtClean="0"/>
              <a:t>‹#›</a:t>
            </a:fld>
            <a:endParaRPr kumimoji="1" lang="ja-JP"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459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D80F37-F25B-CC5F-C618-6A10E06FC2BC}"/>
              </a:ext>
            </a:extLst>
          </p:cNvPr>
          <p:cNvSpPr>
            <a:spLocks noGrp="1"/>
          </p:cNvSpPr>
          <p:nvPr>
            <p:ph type="ctrTitle"/>
          </p:nvPr>
        </p:nvSpPr>
        <p:spPr>
          <a:xfrm>
            <a:off x="1349115" y="802298"/>
            <a:ext cx="9705737" cy="2541431"/>
          </a:xfrm>
        </p:spPr>
        <p:txBody>
          <a:bodyPr/>
          <a:lstStyle/>
          <a:p>
            <a:pPr algn="ctr"/>
            <a:r>
              <a:rPr kumimoji="1" lang="ja-JP" altLang="en-US" dirty="0"/>
              <a:t>ビジョン</a:t>
            </a:r>
            <a:r>
              <a:rPr kumimoji="1" lang="en-US" altLang="ja-JP" dirty="0"/>
              <a:t>2025</a:t>
            </a:r>
            <a:r>
              <a:rPr kumimoji="1" lang="ja-JP" altLang="en-US" dirty="0"/>
              <a:t>（案）</a:t>
            </a:r>
            <a:br>
              <a:rPr kumimoji="1" lang="en-US" altLang="ja-JP" dirty="0"/>
            </a:br>
            <a:r>
              <a:rPr kumimoji="1" lang="ja-JP" altLang="en-US" dirty="0"/>
              <a:t>について</a:t>
            </a:r>
          </a:p>
        </p:txBody>
      </p:sp>
      <p:sp>
        <p:nvSpPr>
          <p:cNvPr id="3" name="字幕 2">
            <a:extLst>
              <a:ext uri="{FF2B5EF4-FFF2-40B4-BE49-F238E27FC236}">
                <a16:creationId xmlns:a16="http://schemas.microsoft.com/office/drawing/2014/main" id="{91F33396-975A-75A9-9E52-605752CF0CB8}"/>
              </a:ext>
            </a:extLst>
          </p:cNvPr>
          <p:cNvSpPr>
            <a:spLocks noGrp="1"/>
          </p:cNvSpPr>
          <p:nvPr>
            <p:ph type="subTitle" idx="1"/>
          </p:nvPr>
        </p:nvSpPr>
        <p:spPr/>
        <p:txBody>
          <a:bodyPr/>
          <a:lstStyle/>
          <a:p>
            <a:endParaRPr kumimoji="1" lang="ja-JP" altLang="en-US" dirty="0"/>
          </a:p>
        </p:txBody>
      </p:sp>
      <p:pic>
        <p:nvPicPr>
          <p:cNvPr id="4" name="ビジョン１">
            <a:hlinkClick r:id="" action="ppaction://media"/>
            <a:extLst>
              <a:ext uri="{FF2B5EF4-FFF2-40B4-BE49-F238E27FC236}">
                <a16:creationId xmlns:a16="http://schemas.microsoft.com/office/drawing/2014/main" id="{209727FA-9E82-37C3-AF5D-3E96B5C748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7659" y="5282783"/>
            <a:ext cx="609600" cy="609600"/>
          </a:xfrm>
          <a:prstGeom prst="rect">
            <a:avLst/>
          </a:prstGeom>
        </p:spPr>
      </p:pic>
    </p:spTree>
    <p:extLst>
      <p:ext uri="{BB962C8B-B14F-4D97-AF65-F5344CB8AC3E}">
        <p14:creationId xmlns:p14="http://schemas.microsoft.com/office/powerpoint/2010/main" val="2143755450"/>
      </p:ext>
    </p:extLst>
  </p:cSld>
  <p:clrMapOvr>
    <a:masterClrMapping/>
  </p:clrMapOvr>
  <mc:AlternateContent xmlns:mc="http://schemas.openxmlformats.org/markup-compatibility/2006" xmlns:p14="http://schemas.microsoft.com/office/powerpoint/2010/main">
    <mc:Choice Requires="p14">
      <p:transition spd="slow" p14:dur="2000" advClick="0" advTm="110"/>
    </mc:Choice>
    <mc:Fallback xmlns="">
      <p:transition spd="slow" advClick="0" advTm="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328EA6-7D19-BACC-08FE-F4856CE77BA8}"/>
              </a:ext>
            </a:extLst>
          </p:cNvPr>
          <p:cNvSpPr>
            <a:spLocks noGrp="1"/>
          </p:cNvSpPr>
          <p:nvPr>
            <p:ph type="title"/>
          </p:nvPr>
        </p:nvSpPr>
        <p:spPr/>
        <p:txBody>
          <a:bodyPr>
            <a:normAutofit/>
          </a:bodyPr>
          <a:lstStyle/>
          <a:p>
            <a:pPr algn="ctr"/>
            <a:r>
              <a:rPr kumimoji="1" lang="ja-JP" altLang="en-US" sz="5400" dirty="0"/>
              <a:t>今後の流れ</a:t>
            </a:r>
          </a:p>
        </p:txBody>
      </p:sp>
      <p:sp>
        <p:nvSpPr>
          <p:cNvPr id="3" name="コンテンツ プレースホルダー 2">
            <a:extLst>
              <a:ext uri="{FF2B5EF4-FFF2-40B4-BE49-F238E27FC236}">
                <a16:creationId xmlns:a16="http://schemas.microsoft.com/office/drawing/2014/main" id="{F6199481-B8C1-CB9D-F582-432B559B5DCE}"/>
              </a:ext>
            </a:extLst>
          </p:cNvPr>
          <p:cNvSpPr>
            <a:spLocks noGrp="1"/>
          </p:cNvSpPr>
          <p:nvPr>
            <p:ph idx="1"/>
          </p:nvPr>
        </p:nvSpPr>
        <p:spPr/>
        <p:txBody>
          <a:bodyPr/>
          <a:lstStyle/>
          <a:p>
            <a:r>
              <a:rPr lang="ja-JP" altLang="en-US" sz="2400" dirty="0"/>
              <a:t>投票結果は理事１名に内容を確認していただき、確定します。臨時総会では各項目に対する賛否の数のみ報告させていただきます。</a:t>
            </a:r>
            <a:endParaRPr lang="en-US" altLang="ja-JP" sz="2400" dirty="0"/>
          </a:p>
          <a:p>
            <a:r>
              <a:rPr lang="ja-JP" altLang="en-US" sz="2400" dirty="0"/>
              <a:t>成立した項目は来年度（令和</a:t>
            </a:r>
            <a:r>
              <a:rPr lang="en-US" altLang="ja-JP" sz="2400" dirty="0"/>
              <a:t>7</a:t>
            </a:r>
            <a:r>
              <a:rPr lang="ja-JP" altLang="en-US" sz="2400" dirty="0"/>
              <a:t>年度）当初より仮運用し、それに沿う形の会則を、総会に諮ったうえで速やかに制定します。</a:t>
            </a:r>
            <a:endParaRPr kumimoji="1" lang="ja-JP" altLang="en-US" sz="2400" dirty="0"/>
          </a:p>
          <a:p>
            <a:endParaRPr kumimoji="1" lang="ja-JP" altLang="en-US" dirty="0"/>
          </a:p>
        </p:txBody>
      </p:sp>
      <p:pic>
        <p:nvPicPr>
          <p:cNvPr id="4" name="ビジョン９">
            <a:hlinkClick r:id="" action="ppaction://media"/>
            <a:extLst>
              <a:ext uri="{FF2B5EF4-FFF2-40B4-BE49-F238E27FC236}">
                <a16:creationId xmlns:a16="http://schemas.microsoft.com/office/drawing/2014/main" id="{7B465299-F32D-FDE5-A8DE-F72DC802FF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7580" y="5342744"/>
            <a:ext cx="609600" cy="609600"/>
          </a:xfrm>
          <a:prstGeom prst="rect">
            <a:avLst/>
          </a:prstGeom>
        </p:spPr>
      </p:pic>
    </p:spTree>
    <p:extLst>
      <p:ext uri="{BB962C8B-B14F-4D97-AF65-F5344CB8AC3E}">
        <p14:creationId xmlns:p14="http://schemas.microsoft.com/office/powerpoint/2010/main" val="1165642522"/>
      </p:ext>
    </p:extLst>
  </p:cSld>
  <p:clrMapOvr>
    <a:masterClrMapping/>
  </p:clrMapOvr>
  <mc:AlternateContent xmlns:mc="http://schemas.openxmlformats.org/markup-compatibility/2006" xmlns:p14="http://schemas.microsoft.com/office/powerpoint/2010/main">
    <mc:Choice Requires="p14">
      <p:transition spd="slow" p14:dur="2000" advClick="0" advTm="1030"/>
    </mc:Choice>
    <mc:Fallback xmlns="">
      <p:transition spd="slow" advClick="0" advTm="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94317-BB07-829F-EB41-7906D3AF59BC}"/>
              </a:ext>
            </a:extLst>
          </p:cNvPr>
          <p:cNvSpPr>
            <a:spLocks noGrp="1"/>
          </p:cNvSpPr>
          <p:nvPr>
            <p:ph type="title"/>
          </p:nvPr>
        </p:nvSpPr>
        <p:spPr>
          <a:xfrm>
            <a:off x="749509" y="254833"/>
            <a:ext cx="10702976" cy="1598921"/>
          </a:xfrm>
        </p:spPr>
        <p:txBody>
          <a:bodyPr>
            <a:noAutofit/>
          </a:bodyPr>
          <a:lstStyle/>
          <a:p>
            <a:pPr algn="ctr"/>
            <a:r>
              <a:rPr kumimoji="1" lang="ja-JP" altLang="en-US" sz="4000" dirty="0"/>
              <a:t>ビジョン</a:t>
            </a:r>
            <a:r>
              <a:rPr kumimoji="1" lang="en-US" altLang="ja-JP" sz="4000" dirty="0"/>
              <a:t>2025</a:t>
            </a:r>
            <a:r>
              <a:rPr kumimoji="1" lang="ja-JP" altLang="en-US" sz="4000" dirty="0"/>
              <a:t>（案）で提案されている組織図</a:t>
            </a:r>
          </a:p>
        </p:txBody>
      </p:sp>
      <p:pic>
        <p:nvPicPr>
          <p:cNvPr id="12" name="ビジョン1.5">
            <a:hlinkClick r:id="" action="ppaction://media"/>
            <a:extLst>
              <a:ext uri="{FF2B5EF4-FFF2-40B4-BE49-F238E27FC236}">
                <a16:creationId xmlns:a16="http://schemas.microsoft.com/office/drawing/2014/main" id="{1EC2F3DC-5940-4C20-A591-D5FFD65B4BB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1283350" y="5280285"/>
            <a:ext cx="609600" cy="609600"/>
          </a:xfrm>
        </p:spPr>
      </p:pic>
      <p:grpSp>
        <p:nvGrpSpPr>
          <p:cNvPr id="13" name="グループ化 12">
            <a:extLst>
              <a:ext uri="{FF2B5EF4-FFF2-40B4-BE49-F238E27FC236}">
                <a16:creationId xmlns:a16="http://schemas.microsoft.com/office/drawing/2014/main" id="{434D5ADA-7C45-193C-E040-F9DAC12A5F50}"/>
              </a:ext>
            </a:extLst>
          </p:cNvPr>
          <p:cNvGrpSpPr/>
          <p:nvPr/>
        </p:nvGrpSpPr>
        <p:grpSpPr>
          <a:xfrm>
            <a:off x="2153055" y="804022"/>
            <a:ext cx="8110275" cy="5249955"/>
            <a:chOff x="2198025" y="804022"/>
            <a:chExt cx="8110275" cy="5249955"/>
          </a:xfrm>
        </p:grpSpPr>
        <p:pic>
          <p:nvPicPr>
            <p:cNvPr id="7" name="図 6">
              <a:extLst>
                <a:ext uri="{FF2B5EF4-FFF2-40B4-BE49-F238E27FC236}">
                  <a16:creationId xmlns:a16="http://schemas.microsoft.com/office/drawing/2014/main" id="{32F471E4-1386-522A-A8F4-89590775F159}"/>
                </a:ext>
              </a:extLst>
            </p:cNvPr>
            <p:cNvPicPr>
              <a:picLocks noChangeAspect="1"/>
            </p:cNvPicPr>
            <p:nvPr/>
          </p:nvPicPr>
          <p:blipFill>
            <a:blip r:embed="rId5"/>
            <a:stretch>
              <a:fillRect/>
            </a:stretch>
          </p:blipFill>
          <p:spPr>
            <a:xfrm>
              <a:off x="2198025" y="804022"/>
              <a:ext cx="8110275" cy="5249955"/>
            </a:xfrm>
            <a:prstGeom prst="rect">
              <a:avLst/>
            </a:prstGeom>
          </p:spPr>
        </p:pic>
        <p:sp>
          <p:nvSpPr>
            <p:cNvPr id="8" name="楕円 7">
              <a:extLst>
                <a:ext uri="{FF2B5EF4-FFF2-40B4-BE49-F238E27FC236}">
                  <a16:creationId xmlns:a16="http://schemas.microsoft.com/office/drawing/2014/main" id="{A30CF1FC-3816-E08D-3FBF-F80D9AF52AFA}"/>
                </a:ext>
              </a:extLst>
            </p:cNvPr>
            <p:cNvSpPr/>
            <p:nvPr/>
          </p:nvSpPr>
          <p:spPr>
            <a:xfrm>
              <a:off x="2652069" y="2496914"/>
              <a:ext cx="2173574" cy="7157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07C55D61-0A29-B029-115C-A4F54638AB35}"/>
                </a:ext>
              </a:extLst>
            </p:cNvPr>
            <p:cNvSpPr/>
            <p:nvPr/>
          </p:nvSpPr>
          <p:spPr>
            <a:xfrm>
              <a:off x="2611456" y="4564505"/>
              <a:ext cx="1574025" cy="7157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42FA8523-D7A3-8DB8-BFD1-93E0ECFF7128}"/>
                </a:ext>
              </a:extLst>
            </p:cNvPr>
            <p:cNvSpPr/>
            <p:nvPr/>
          </p:nvSpPr>
          <p:spPr>
            <a:xfrm>
              <a:off x="4211249" y="4564505"/>
              <a:ext cx="1561359" cy="7157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E7E92DFC-45F1-5E57-6100-724C48C1C4A7}"/>
                </a:ext>
              </a:extLst>
            </p:cNvPr>
            <p:cNvSpPr/>
            <p:nvPr/>
          </p:nvSpPr>
          <p:spPr>
            <a:xfrm>
              <a:off x="5733738" y="4564505"/>
              <a:ext cx="4024859" cy="7157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19671383"/>
      </p:ext>
    </p:extLst>
  </p:cSld>
  <p:clrMapOvr>
    <a:masterClrMapping/>
  </p:clrMapOvr>
  <mc:AlternateContent xmlns:mc="http://schemas.openxmlformats.org/markup-compatibility/2006" xmlns:p14="http://schemas.microsoft.com/office/powerpoint/2010/main">
    <mc:Choice Requires="p14">
      <p:transition spd="slow" p14:dur="2000" advClick="0" advTm="150"/>
    </mc:Choice>
    <mc:Fallback xmlns="">
      <p:transition spd="slow" advClick="0" advTm="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BDD08-9ECB-9785-2C6E-2BB900780C2D}"/>
              </a:ext>
            </a:extLst>
          </p:cNvPr>
          <p:cNvSpPr>
            <a:spLocks noGrp="1"/>
          </p:cNvSpPr>
          <p:nvPr>
            <p:ph type="title"/>
          </p:nvPr>
        </p:nvSpPr>
        <p:spPr>
          <a:xfrm>
            <a:off x="989351" y="434715"/>
            <a:ext cx="10253272" cy="1419039"/>
          </a:xfrm>
        </p:spPr>
        <p:txBody>
          <a:bodyPr>
            <a:normAutofit/>
          </a:bodyPr>
          <a:lstStyle/>
          <a:p>
            <a:pPr algn="ctr"/>
            <a:r>
              <a:rPr kumimoji="1" lang="ja-JP" altLang="en-US" sz="4800" dirty="0"/>
              <a:t>ビジョン</a:t>
            </a:r>
            <a:r>
              <a:rPr kumimoji="1" lang="en-US" altLang="ja-JP" sz="4800" dirty="0"/>
              <a:t>2025</a:t>
            </a:r>
            <a:r>
              <a:rPr kumimoji="1" lang="ja-JP" altLang="en-US" sz="4800" dirty="0"/>
              <a:t>（案）での</a:t>
            </a:r>
            <a:br>
              <a:rPr kumimoji="1" lang="en-US" altLang="ja-JP" sz="4800" dirty="0"/>
            </a:br>
            <a:r>
              <a:rPr kumimoji="1" lang="ja-JP" altLang="en-US" sz="4800" dirty="0"/>
              <a:t>現状からの</a:t>
            </a:r>
            <a:r>
              <a:rPr lang="ja-JP" altLang="en-US" sz="4800" dirty="0"/>
              <a:t>４つの変更点</a:t>
            </a:r>
            <a:endParaRPr kumimoji="1" lang="ja-JP" altLang="en-US" sz="4800" dirty="0"/>
          </a:p>
        </p:txBody>
      </p:sp>
      <p:sp>
        <p:nvSpPr>
          <p:cNvPr id="3" name="コンテンツ プレースホルダー 2">
            <a:extLst>
              <a:ext uri="{FF2B5EF4-FFF2-40B4-BE49-F238E27FC236}">
                <a16:creationId xmlns:a16="http://schemas.microsoft.com/office/drawing/2014/main" id="{90CC6F4A-0CF7-B831-3679-AE497108EFF7}"/>
              </a:ext>
            </a:extLst>
          </p:cNvPr>
          <p:cNvSpPr>
            <a:spLocks noGrp="1"/>
          </p:cNvSpPr>
          <p:nvPr>
            <p:ph idx="1"/>
          </p:nvPr>
        </p:nvSpPr>
        <p:spPr/>
        <p:txBody>
          <a:bodyPr>
            <a:noAutofit/>
          </a:bodyPr>
          <a:lstStyle/>
          <a:p>
            <a:pPr marL="0" indent="0">
              <a:buNone/>
            </a:pPr>
            <a:r>
              <a:rPr kumimoji="1" lang="ja-JP" altLang="en-US" sz="4400" dirty="0"/>
              <a:t>１　地区委員会の新設</a:t>
            </a:r>
            <a:endParaRPr kumimoji="1" lang="en-US" altLang="ja-JP" sz="4400" dirty="0"/>
          </a:p>
          <a:p>
            <a:pPr marL="0" indent="0">
              <a:buNone/>
            </a:pPr>
            <a:r>
              <a:rPr lang="ja-JP" altLang="en-US" sz="4400" dirty="0"/>
              <a:t>２　家庭生活委員会の新設</a:t>
            </a:r>
            <a:endParaRPr lang="en-US" altLang="ja-JP" sz="4400" dirty="0"/>
          </a:p>
          <a:p>
            <a:pPr marL="0" indent="0">
              <a:buNone/>
            </a:pPr>
            <a:r>
              <a:rPr kumimoji="1" lang="ja-JP" altLang="en-US" sz="4400" dirty="0"/>
              <a:t>３　調査・広報委員会の新設</a:t>
            </a:r>
            <a:endParaRPr kumimoji="1" lang="en-US" altLang="ja-JP" sz="4400" dirty="0"/>
          </a:p>
          <a:p>
            <a:pPr marL="0" indent="0">
              <a:buNone/>
            </a:pPr>
            <a:r>
              <a:rPr lang="ja-JP" altLang="en-US" sz="4400" dirty="0"/>
              <a:t>４　運営会の新設</a:t>
            </a:r>
            <a:endParaRPr kumimoji="1" lang="ja-JP" altLang="en-US" sz="4400" dirty="0"/>
          </a:p>
        </p:txBody>
      </p:sp>
      <p:pic>
        <p:nvPicPr>
          <p:cNvPr id="4" name="ビジョン２">
            <a:hlinkClick r:id="" action="ppaction://media"/>
            <a:extLst>
              <a:ext uri="{FF2B5EF4-FFF2-40B4-BE49-F238E27FC236}">
                <a16:creationId xmlns:a16="http://schemas.microsoft.com/office/drawing/2014/main" id="{81656358-C20B-8D24-5A09-30F25FDA1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2623" y="5326437"/>
            <a:ext cx="609600" cy="609600"/>
          </a:xfrm>
          <a:prstGeom prst="rect">
            <a:avLst/>
          </a:prstGeom>
        </p:spPr>
      </p:pic>
    </p:spTree>
    <p:extLst>
      <p:ext uri="{BB962C8B-B14F-4D97-AF65-F5344CB8AC3E}">
        <p14:creationId xmlns:p14="http://schemas.microsoft.com/office/powerpoint/2010/main" val="4003225313"/>
      </p:ext>
    </p:extLst>
  </p:cSld>
  <p:clrMapOvr>
    <a:masterClrMapping/>
  </p:clrMapOvr>
  <mc:AlternateContent xmlns:mc="http://schemas.openxmlformats.org/markup-compatibility/2006" xmlns:p14="http://schemas.microsoft.com/office/powerpoint/2010/main">
    <mc:Choice Requires="p14">
      <p:transition spd="slow" p14:dur="2000" advClick="0" advTm="1110"/>
    </mc:Choice>
    <mc:Fallback xmlns="">
      <p:transition spd="slow" advClick="0" advTm="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D68068-BF14-8359-DE2F-48D78C0E63DF}"/>
              </a:ext>
            </a:extLst>
          </p:cNvPr>
          <p:cNvSpPr>
            <a:spLocks noGrp="1"/>
          </p:cNvSpPr>
          <p:nvPr>
            <p:ph type="title"/>
          </p:nvPr>
        </p:nvSpPr>
        <p:spPr/>
        <p:txBody>
          <a:bodyPr>
            <a:normAutofit/>
          </a:bodyPr>
          <a:lstStyle/>
          <a:p>
            <a:pPr algn="ctr"/>
            <a:r>
              <a:rPr kumimoji="1" lang="ja-JP" altLang="en-US" sz="5400" dirty="0"/>
              <a:t>１　地区委員会の新設</a:t>
            </a:r>
          </a:p>
        </p:txBody>
      </p:sp>
      <p:sp>
        <p:nvSpPr>
          <p:cNvPr id="3" name="コンテンツ プレースホルダー 2">
            <a:extLst>
              <a:ext uri="{FF2B5EF4-FFF2-40B4-BE49-F238E27FC236}">
                <a16:creationId xmlns:a16="http://schemas.microsoft.com/office/drawing/2014/main" id="{DC795C8F-2DB1-7894-C037-E541BF514494}"/>
              </a:ext>
            </a:extLst>
          </p:cNvPr>
          <p:cNvSpPr>
            <a:spLocks noGrp="1"/>
          </p:cNvSpPr>
          <p:nvPr>
            <p:ph idx="1"/>
          </p:nvPr>
        </p:nvSpPr>
        <p:spPr>
          <a:xfrm>
            <a:off x="1109273" y="2015732"/>
            <a:ext cx="10223292" cy="3815442"/>
          </a:xfrm>
        </p:spPr>
        <p:txBody>
          <a:bodyPr>
            <a:noAutofit/>
          </a:bodyPr>
          <a:lstStyle/>
          <a:p>
            <a:r>
              <a:rPr kumimoji="1" lang="ja-JP" altLang="en-US" sz="2400" dirty="0"/>
              <a:t>現在・・・加賀・金沢・能登の３地区に分かれて、総会実施</a:t>
            </a:r>
            <a:endParaRPr kumimoji="1" lang="en-US" altLang="ja-JP" sz="2400" dirty="0"/>
          </a:p>
          <a:p>
            <a:pPr marL="0" indent="0">
              <a:buNone/>
            </a:pPr>
            <a:r>
              <a:rPr lang="ja-JP" altLang="en-US" sz="2400" dirty="0"/>
              <a:t>　　　予算・決算があり、講演会も実施；地区独自で会費を徴収</a:t>
            </a:r>
            <a:endParaRPr lang="en-US" altLang="ja-JP" sz="2400" dirty="0"/>
          </a:p>
          <a:p>
            <a:pPr marL="0" indent="0">
              <a:buNone/>
            </a:pPr>
            <a:r>
              <a:rPr lang="ja-JP" altLang="en-US" sz="2400" dirty="0"/>
              <a:t>　　　県高</a:t>
            </a:r>
            <a:r>
              <a:rPr lang="en-US" altLang="ja-JP" sz="2400" dirty="0"/>
              <a:t>P</a:t>
            </a:r>
            <a:r>
              <a:rPr lang="ja-JP" altLang="en-US" sz="2400" dirty="0"/>
              <a:t>連より各地区に約１０万円の補助</a:t>
            </a:r>
            <a:endParaRPr lang="en-US" altLang="ja-JP" sz="2400" dirty="0"/>
          </a:p>
          <a:p>
            <a:r>
              <a:rPr kumimoji="1" lang="ja-JP" altLang="en-US" sz="2400" dirty="0"/>
              <a:t>ビジョンの案・・・地区の代わりに地区委員会を新設し、地区の課題に</a:t>
            </a:r>
            <a:endParaRPr kumimoji="1" lang="en-US" altLang="ja-JP" sz="2400" dirty="0"/>
          </a:p>
          <a:p>
            <a:pPr marL="0" indent="0">
              <a:buNone/>
            </a:pPr>
            <a:r>
              <a:rPr lang="ja-JP" altLang="en-US" sz="2400" dirty="0"/>
              <a:t>　　</a:t>
            </a:r>
            <a:r>
              <a:rPr kumimoji="1" lang="ja-JP" altLang="en-US" sz="2400" dirty="0"/>
              <a:t>　対応</a:t>
            </a:r>
            <a:endParaRPr kumimoji="1" lang="en-US" altLang="ja-JP" sz="2400" dirty="0"/>
          </a:p>
          <a:p>
            <a:pPr marL="0" indent="0">
              <a:buNone/>
            </a:pPr>
            <a:r>
              <a:rPr kumimoji="1" lang="ja-JP" altLang="en-US" sz="2400" dirty="0"/>
              <a:t>　　　地区ごとの総会や講演会は実施せず、予算及び決算は行わない</a:t>
            </a:r>
            <a:endParaRPr kumimoji="1" lang="en-US" altLang="ja-JP" sz="2400" dirty="0"/>
          </a:p>
          <a:p>
            <a:pPr marL="0" indent="0">
              <a:buNone/>
            </a:pPr>
            <a:r>
              <a:rPr lang="ja-JP" altLang="en-US" sz="2400" dirty="0"/>
              <a:t>　　　県高</a:t>
            </a:r>
            <a:r>
              <a:rPr lang="en-US" altLang="ja-JP" sz="2400" dirty="0"/>
              <a:t>P</a:t>
            </a:r>
            <a:r>
              <a:rPr lang="ja-JP" altLang="en-US" sz="2400" dirty="0"/>
              <a:t>連より委員会の必要経費を、請求に基づき上限を決めて支給</a:t>
            </a:r>
            <a:endParaRPr kumimoji="1" lang="en-US" altLang="ja-JP" sz="2400" dirty="0"/>
          </a:p>
          <a:p>
            <a:endParaRPr kumimoji="1" lang="ja-JP" altLang="en-US" sz="2400" dirty="0"/>
          </a:p>
        </p:txBody>
      </p:sp>
      <p:pic>
        <p:nvPicPr>
          <p:cNvPr id="6" name="ビジョン３">
            <a:hlinkClick r:id="" action="ppaction://media"/>
            <a:extLst>
              <a:ext uri="{FF2B5EF4-FFF2-40B4-BE49-F238E27FC236}">
                <a16:creationId xmlns:a16="http://schemas.microsoft.com/office/drawing/2014/main" id="{F3139B0F-2C1C-0055-A618-8215511F9E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2565" y="5383552"/>
            <a:ext cx="609600" cy="609600"/>
          </a:xfrm>
          <a:prstGeom prst="rect">
            <a:avLst/>
          </a:prstGeom>
        </p:spPr>
      </p:pic>
    </p:spTree>
    <p:extLst>
      <p:ext uri="{BB962C8B-B14F-4D97-AF65-F5344CB8AC3E}">
        <p14:creationId xmlns:p14="http://schemas.microsoft.com/office/powerpoint/2010/main" val="2718257750"/>
      </p:ext>
    </p:extLst>
  </p:cSld>
  <p:clrMapOvr>
    <a:masterClrMapping/>
  </p:clrMapOvr>
  <mc:AlternateContent xmlns:mc="http://schemas.openxmlformats.org/markup-compatibility/2006" xmlns:p14="http://schemas.microsoft.com/office/powerpoint/2010/main">
    <mc:Choice Requires="p14">
      <p:transition spd="slow" p14:dur="2000" advClick="0" advTm="1310"/>
    </mc:Choice>
    <mc:Fallback xmlns="">
      <p:transition spd="slow" advClick="0" advTm="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41D815-991C-DED7-64E8-9A5004CADE8D}"/>
              </a:ext>
            </a:extLst>
          </p:cNvPr>
          <p:cNvSpPr>
            <a:spLocks noGrp="1"/>
          </p:cNvSpPr>
          <p:nvPr>
            <p:ph type="title"/>
          </p:nvPr>
        </p:nvSpPr>
        <p:spPr/>
        <p:txBody>
          <a:bodyPr>
            <a:normAutofit/>
          </a:bodyPr>
          <a:lstStyle/>
          <a:p>
            <a:pPr algn="ctr"/>
            <a:r>
              <a:rPr kumimoji="1" lang="ja-JP" altLang="en-US" sz="5400" dirty="0"/>
              <a:t>１　地区委員会の新設</a:t>
            </a:r>
          </a:p>
        </p:txBody>
      </p:sp>
      <p:sp>
        <p:nvSpPr>
          <p:cNvPr id="3" name="コンテンツ プレースホルダー 2">
            <a:extLst>
              <a:ext uri="{FF2B5EF4-FFF2-40B4-BE49-F238E27FC236}">
                <a16:creationId xmlns:a16="http://schemas.microsoft.com/office/drawing/2014/main" id="{055F5EB2-5B0B-3189-D022-5B43AD2FA942}"/>
              </a:ext>
            </a:extLst>
          </p:cNvPr>
          <p:cNvSpPr>
            <a:spLocks noGrp="1"/>
          </p:cNvSpPr>
          <p:nvPr>
            <p:ph idx="1"/>
          </p:nvPr>
        </p:nvSpPr>
        <p:spPr>
          <a:xfrm>
            <a:off x="779489" y="2015732"/>
            <a:ext cx="10777927" cy="3450613"/>
          </a:xfrm>
        </p:spPr>
        <p:txBody>
          <a:bodyPr>
            <a:normAutofit fontScale="92500"/>
          </a:bodyPr>
          <a:lstStyle/>
          <a:p>
            <a:r>
              <a:rPr kumimoji="1" lang="ja-JP" altLang="en-US" dirty="0"/>
              <a:t>地区委員会とすることによるメリットと</a:t>
            </a:r>
            <a:r>
              <a:rPr lang="ja-JP" altLang="en-US" dirty="0"/>
              <a:t>留意点</a:t>
            </a:r>
            <a:endParaRPr kumimoji="1" lang="en-US" altLang="ja-JP" dirty="0"/>
          </a:p>
          <a:p>
            <a:pPr marL="0" indent="0">
              <a:buNone/>
            </a:pPr>
            <a:r>
              <a:rPr lang="ja-JP" altLang="en-US" dirty="0"/>
              <a:t>①メリット</a:t>
            </a:r>
            <a:endParaRPr lang="en-US" altLang="ja-JP" dirty="0"/>
          </a:p>
          <a:p>
            <a:pPr marL="0" indent="0">
              <a:buNone/>
            </a:pPr>
            <a:r>
              <a:rPr lang="ja-JP" altLang="en-US" dirty="0"/>
              <a:t>　・予算・決算・講演会を内容とする総会を組む必要がなくなり、学校や地区の負担減になる。</a:t>
            </a:r>
            <a:endParaRPr lang="en-US" altLang="ja-JP" dirty="0"/>
          </a:p>
          <a:p>
            <a:pPr marL="0" indent="0">
              <a:buNone/>
            </a:pPr>
            <a:r>
              <a:rPr lang="ja-JP" altLang="en-US" dirty="0"/>
              <a:t>　・地区の課題解決等に特化した会議を開くことができ、ポイントを絞れる。</a:t>
            </a:r>
            <a:endParaRPr lang="en-US" altLang="ja-JP" dirty="0"/>
          </a:p>
          <a:p>
            <a:pPr marL="0" indent="0">
              <a:buNone/>
            </a:pPr>
            <a:r>
              <a:rPr kumimoji="1" lang="ja-JP" altLang="en-US" dirty="0"/>
              <a:t>②留意点</a:t>
            </a:r>
            <a:endParaRPr kumimoji="1" lang="en-US" altLang="ja-JP" dirty="0"/>
          </a:p>
          <a:p>
            <a:pPr marL="0" indent="0">
              <a:buNone/>
            </a:pPr>
            <a:r>
              <a:rPr lang="ja-JP" altLang="en-US" dirty="0"/>
              <a:t>　・委員長校が地区の輪番を確実に引き継ぎ、連絡する必要がある。</a:t>
            </a:r>
            <a:endParaRPr lang="en-US" altLang="ja-JP" dirty="0"/>
          </a:p>
          <a:p>
            <a:pPr marL="0" indent="0">
              <a:buNone/>
            </a:pPr>
            <a:r>
              <a:rPr kumimoji="1" lang="ja-JP" altLang="en-US" dirty="0"/>
              <a:t>　・会議等で必要な経費は県高</a:t>
            </a:r>
            <a:r>
              <a:rPr kumimoji="1" lang="en-US" altLang="ja-JP" dirty="0"/>
              <a:t>P</a:t>
            </a:r>
            <a:r>
              <a:rPr kumimoji="1" lang="ja-JP" altLang="en-US" dirty="0"/>
              <a:t>連に上限（</a:t>
            </a:r>
            <a:r>
              <a:rPr kumimoji="1" lang="en-US" altLang="ja-JP" dirty="0"/>
              <a:t>2</a:t>
            </a:r>
            <a:r>
              <a:rPr kumimoji="1" lang="ja-JP" altLang="en-US" dirty="0"/>
              <a:t>万円程度）までしか請求できない。</a:t>
            </a:r>
          </a:p>
        </p:txBody>
      </p:sp>
      <p:pic>
        <p:nvPicPr>
          <p:cNvPr id="5" name="ビジョン４">
            <a:hlinkClick r:id="" action="ppaction://media"/>
            <a:extLst>
              <a:ext uri="{FF2B5EF4-FFF2-40B4-BE49-F238E27FC236}">
                <a16:creationId xmlns:a16="http://schemas.microsoft.com/office/drawing/2014/main" id="{58608961-3791-27DD-2C0C-D00D77087E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616" y="5447607"/>
            <a:ext cx="609600" cy="609600"/>
          </a:xfrm>
          <a:prstGeom prst="rect">
            <a:avLst/>
          </a:prstGeom>
        </p:spPr>
      </p:pic>
    </p:spTree>
    <p:extLst>
      <p:ext uri="{BB962C8B-B14F-4D97-AF65-F5344CB8AC3E}">
        <p14:creationId xmlns:p14="http://schemas.microsoft.com/office/powerpoint/2010/main" val="2084895838"/>
      </p:ext>
    </p:extLst>
  </p:cSld>
  <p:clrMapOvr>
    <a:masterClrMapping/>
  </p:clrMapOvr>
  <mc:AlternateContent xmlns:mc="http://schemas.openxmlformats.org/markup-compatibility/2006" xmlns:p14="http://schemas.microsoft.com/office/powerpoint/2010/main">
    <mc:Choice Requires="p14">
      <p:transition spd="slow" p14:dur="2000" advClick="0" advTm="1310"/>
    </mc:Choice>
    <mc:Fallback xmlns="">
      <p:transition spd="slow" advClick="0" advTm="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0DB5EE-9A33-6019-F363-8C61EF0F6EAC}"/>
              </a:ext>
            </a:extLst>
          </p:cNvPr>
          <p:cNvSpPr>
            <a:spLocks noGrp="1"/>
          </p:cNvSpPr>
          <p:nvPr>
            <p:ph type="title"/>
          </p:nvPr>
        </p:nvSpPr>
        <p:spPr/>
        <p:txBody>
          <a:bodyPr>
            <a:normAutofit/>
          </a:bodyPr>
          <a:lstStyle/>
          <a:p>
            <a:pPr algn="ctr"/>
            <a:r>
              <a:rPr kumimoji="1" lang="ja-JP" altLang="en-US" sz="5400" dirty="0"/>
              <a:t>２　家庭生活委員会の新設</a:t>
            </a:r>
          </a:p>
        </p:txBody>
      </p:sp>
      <p:sp>
        <p:nvSpPr>
          <p:cNvPr id="3" name="コンテンツ プレースホルダー 2">
            <a:extLst>
              <a:ext uri="{FF2B5EF4-FFF2-40B4-BE49-F238E27FC236}">
                <a16:creationId xmlns:a16="http://schemas.microsoft.com/office/drawing/2014/main" id="{CEAE7BA2-B379-2E73-730B-2EDC8A9D6104}"/>
              </a:ext>
            </a:extLst>
          </p:cNvPr>
          <p:cNvSpPr>
            <a:spLocks noGrp="1"/>
          </p:cNvSpPr>
          <p:nvPr>
            <p:ph idx="1"/>
          </p:nvPr>
        </p:nvSpPr>
        <p:spPr>
          <a:xfrm>
            <a:off x="869430" y="2015732"/>
            <a:ext cx="10598045" cy="3450613"/>
          </a:xfrm>
        </p:spPr>
        <p:txBody>
          <a:bodyPr>
            <a:normAutofit fontScale="92500" lnSpcReduction="10000"/>
          </a:bodyPr>
          <a:lstStyle/>
          <a:p>
            <a:r>
              <a:rPr kumimoji="1" lang="ja-JP" altLang="en-US" sz="2400" dirty="0"/>
              <a:t>現在・・・家庭教育委員会と生活指導委員会の二つがあり、年間</a:t>
            </a:r>
            <a:r>
              <a:rPr kumimoji="1" lang="en-US" altLang="ja-JP" sz="2400" dirty="0"/>
              <a:t>2</a:t>
            </a:r>
            <a:r>
              <a:rPr kumimoji="1" lang="ja-JP" altLang="en-US" sz="2400" dirty="0"/>
              <a:t>回の</a:t>
            </a:r>
            <a:endParaRPr kumimoji="1" lang="en-US" altLang="ja-JP" sz="2400" dirty="0"/>
          </a:p>
          <a:p>
            <a:pPr marL="0" indent="0">
              <a:buNone/>
            </a:pPr>
            <a:r>
              <a:rPr lang="ja-JP" altLang="en-US" sz="2400" dirty="0"/>
              <a:t>　　　</a:t>
            </a:r>
            <a:r>
              <a:rPr kumimoji="1" lang="ja-JP" altLang="en-US" sz="2400" dirty="0"/>
              <a:t>合同委員会を実施している。委員の人数は合計</a:t>
            </a:r>
            <a:r>
              <a:rPr kumimoji="1" lang="en-US" altLang="ja-JP" sz="2400" dirty="0"/>
              <a:t>20</a:t>
            </a:r>
            <a:r>
              <a:rPr kumimoji="1" lang="ja-JP" altLang="en-US" sz="2400" dirty="0"/>
              <a:t>名。</a:t>
            </a:r>
            <a:endParaRPr kumimoji="1" lang="en-US" altLang="ja-JP" sz="2400" dirty="0"/>
          </a:p>
          <a:p>
            <a:r>
              <a:rPr kumimoji="1" lang="ja-JP" altLang="en-US" sz="2400" dirty="0"/>
              <a:t>ビジョンの案・・・二つの委員会を統合し、家庭生活委員会とする。</a:t>
            </a:r>
            <a:endParaRPr kumimoji="1" lang="en-US" altLang="ja-JP" sz="2400" dirty="0"/>
          </a:p>
          <a:p>
            <a:pPr marL="0" indent="0">
              <a:buNone/>
            </a:pPr>
            <a:r>
              <a:rPr lang="ja-JP" altLang="en-US" sz="2400" dirty="0"/>
              <a:t>　　　委員の数を削減し、</a:t>
            </a:r>
            <a:r>
              <a:rPr lang="en-US" altLang="ja-JP" sz="2400" dirty="0"/>
              <a:t>9</a:t>
            </a:r>
            <a:r>
              <a:rPr lang="ja-JP" altLang="en-US" sz="2400" dirty="0"/>
              <a:t>名～</a:t>
            </a:r>
            <a:r>
              <a:rPr lang="en-US" altLang="ja-JP" sz="2400" dirty="0"/>
              <a:t>12</a:t>
            </a:r>
            <a:r>
              <a:rPr lang="ja-JP" altLang="en-US" sz="2400" dirty="0"/>
              <a:t>名とする。</a:t>
            </a:r>
            <a:endParaRPr lang="en-US" altLang="ja-JP" sz="2400" dirty="0"/>
          </a:p>
          <a:p>
            <a:r>
              <a:rPr kumimoji="1" lang="ja-JP" altLang="en-US" sz="2400" dirty="0"/>
              <a:t>家庭生活委員会とすることによるメリットと留意点</a:t>
            </a:r>
            <a:endParaRPr kumimoji="1" lang="en-US" altLang="ja-JP" sz="2400" dirty="0"/>
          </a:p>
          <a:p>
            <a:pPr marL="0" indent="0">
              <a:buNone/>
            </a:pPr>
            <a:r>
              <a:rPr lang="ja-JP" altLang="en-US" sz="2400" dirty="0"/>
              <a:t>　①メリット　委員数が減るため、数年単位で見た各学校の負担は軽減される。</a:t>
            </a:r>
            <a:endParaRPr lang="en-US" altLang="ja-JP" sz="2400" dirty="0"/>
          </a:p>
          <a:p>
            <a:pPr marL="0" indent="0">
              <a:buNone/>
            </a:pPr>
            <a:r>
              <a:rPr kumimoji="1" lang="ja-JP" altLang="en-US" sz="2400" dirty="0"/>
              <a:t>　②留意点　　研修内容の地区への還元など、各委員の活動の重要性は増大する。</a:t>
            </a:r>
          </a:p>
        </p:txBody>
      </p:sp>
      <p:pic>
        <p:nvPicPr>
          <p:cNvPr id="4" name="ビジョン５">
            <a:hlinkClick r:id="" action="ppaction://media"/>
            <a:extLst>
              <a:ext uri="{FF2B5EF4-FFF2-40B4-BE49-F238E27FC236}">
                <a16:creationId xmlns:a16="http://schemas.microsoft.com/office/drawing/2014/main" id="{0E239E47-2893-EC23-6E68-C9A9C8AEE4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2570" y="5466345"/>
            <a:ext cx="609600" cy="609600"/>
          </a:xfrm>
          <a:prstGeom prst="rect">
            <a:avLst/>
          </a:prstGeom>
        </p:spPr>
      </p:pic>
    </p:spTree>
    <p:extLst>
      <p:ext uri="{BB962C8B-B14F-4D97-AF65-F5344CB8AC3E}">
        <p14:creationId xmlns:p14="http://schemas.microsoft.com/office/powerpoint/2010/main" val="2203840993"/>
      </p:ext>
    </p:extLst>
  </p:cSld>
  <p:clrMapOvr>
    <a:masterClrMapping/>
  </p:clrMapOvr>
  <mc:AlternateContent xmlns:mc="http://schemas.openxmlformats.org/markup-compatibility/2006" xmlns:p14="http://schemas.microsoft.com/office/powerpoint/2010/main">
    <mc:Choice Requires="p14">
      <p:transition spd="slow" p14:dur="2000" advClick="0" advTm="1370"/>
    </mc:Choice>
    <mc:Fallback xmlns="">
      <p:transition spd="slow" advClick="0" advTm="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698C6-C405-908E-0702-310E27456B90}"/>
              </a:ext>
            </a:extLst>
          </p:cNvPr>
          <p:cNvSpPr>
            <a:spLocks noGrp="1"/>
          </p:cNvSpPr>
          <p:nvPr>
            <p:ph type="title"/>
          </p:nvPr>
        </p:nvSpPr>
        <p:spPr/>
        <p:txBody>
          <a:bodyPr>
            <a:normAutofit/>
          </a:bodyPr>
          <a:lstStyle/>
          <a:p>
            <a:pPr algn="ctr"/>
            <a:r>
              <a:rPr kumimoji="1" lang="ja-JP" altLang="en-US" sz="5400" dirty="0"/>
              <a:t>３　調査・広報委員会の新設</a:t>
            </a:r>
          </a:p>
        </p:txBody>
      </p:sp>
      <p:sp>
        <p:nvSpPr>
          <p:cNvPr id="3" name="コンテンツ プレースホルダー 2">
            <a:extLst>
              <a:ext uri="{FF2B5EF4-FFF2-40B4-BE49-F238E27FC236}">
                <a16:creationId xmlns:a16="http://schemas.microsoft.com/office/drawing/2014/main" id="{D6EE9D87-0934-5E47-FC0A-4F0CE3E41887}"/>
              </a:ext>
            </a:extLst>
          </p:cNvPr>
          <p:cNvSpPr>
            <a:spLocks noGrp="1"/>
          </p:cNvSpPr>
          <p:nvPr>
            <p:ph idx="1"/>
          </p:nvPr>
        </p:nvSpPr>
        <p:spPr>
          <a:xfrm>
            <a:off x="959370" y="2015732"/>
            <a:ext cx="10568065" cy="3560609"/>
          </a:xfrm>
        </p:spPr>
        <p:txBody>
          <a:bodyPr>
            <a:normAutofit fontScale="92500" lnSpcReduction="10000"/>
          </a:bodyPr>
          <a:lstStyle/>
          <a:p>
            <a:r>
              <a:rPr kumimoji="1" lang="ja-JP" altLang="en-US" dirty="0"/>
              <a:t>現在・・・県高</a:t>
            </a:r>
            <a:r>
              <a:rPr lang="ja-JP" altLang="en-US" dirty="0"/>
              <a:t>Ｐ連</a:t>
            </a:r>
            <a:r>
              <a:rPr kumimoji="1" lang="ja-JP" altLang="en-US" dirty="0"/>
              <a:t>会報は事務局より役員や教育委員会に寄稿を依頼し、作成している。</a:t>
            </a:r>
            <a:endParaRPr kumimoji="1" lang="en-US" altLang="ja-JP" dirty="0"/>
          </a:p>
          <a:p>
            <a:pPr marL="0" indent="0">
              <a:buNone/>
            </a:pPr>
            <a:r>
              <a:rPr lang="ja-JP" altLang="en-US" dirty="0"/>
              <a:t>　　　</a:t>
            </a:r>
            <a:r>
              <a:rPr kumimoji="1" lang="ja-JP" altLang="en-US" dirty="0"/>
              <a:t>県研究大会や北信越大会、全国大会の報告も事務局が記録・執筆を担当している。</a:t>
            </a:r>
            <a:endParaRPr kumimoji="1" lang="en-US" altLang="ja-JP" dirty="0"/>
          </a:p>
          <a:p>
            <a:r>
              <a:rPr kumimoji="1" lang="ja-JP" altLang="en-US" dirty="0"/>
              <a:t>ビジョンの案・・・委員会を新規に立ち上げ、委員（</a:t>
            </a:r>
            <a:r>
              <a:rPr kumimoji="1" lang="en-US" altLang="ja-JP" dirty="0"/>
              <a:t>6</a:t>
            </a:r>
            <a:r>
              <a:rPr kumimoji="1" lang="ja-JP" altLang="en-US" dirty="0"/>
              <a:t>名程度か？）が各学校にアンケートを</a:t>
            </a:r>
            <a:endParaRPr kumimoji="1" lang="en-US" altLang="ja-JP" dirty="0"/>
          </a:p>
          <a:p>
            <a:pPr marL="0" indent="0">
              <a:buNone/>
            </a:pPr>
            <a:r>
              <a:rPr lang="ja-JP" altLang="en-US" dirty="0"/>
              <a:t>　　　</a:t>
            </a:r>
            <a:r>
              <a:rPr kumimoji="1" lang="ja-JP" altLang="en-US" dirty="0"/>
              <a:t>取ったり、会報の編集を行ったりする。</a:t>
            </a:r>
            <a:endParaRPr kumimoji="1" lang="en-US" altLang="ja-JP" dirty="0"/>
          </a:p>
          <a:p>
            <a:r>
              <a:rPr lang="ja-JP" altLang="en-US" dirty="0"/>
              <a:t>調査・広報委員会新設のメリットと留意点</a:t>
            </a:r>
            <a:endParaRPr lang="en-US" altLang="ja-JP" dirty="0"/>
          </a:p>
          <a:p>
            <a:pPr marL="0" indent="0">
              <a:buNone/>
            </a:pPr>
            <a:r>
              <a:rPr kumimoji="1" lang="ja-JP" altLang="en-US" dirty="0"/>
              <a:t>　①メリット・・・主体的な</a:t>
            </a:r>
            <a:r>
              <a:rPr kumimoji="1" lang="en-US" altLang="ja-JP" dirty="0"/>
              <a:t>PTA</a:t>
            </a:r>
            <a:r>
              <a:rPr kumimoji="1" lang="ja-JP" altLang="en-US" dirty="0"/>
              <a:t>活動につながる。</a:t>
            </a:r>
            <a:endParaRPr kumimoji="1" lang="en-US" altLang="ja-JP" dirty="0"/>
          </a:p>
          <a:p>
            <a:pPr marL="0" indent="0">
              <a:buNone/>
            </a:pPr>
            <a:r>
              <a:rPr lang="ja-JP" altLang="en-US" dirty="0"/>
              <a:t>　②留意点・・・各学校の負担が増え、この委員会と学校、印刷業者の連絡を事務局が取る必要</a:t>
            </a:r>
            <a:endParaRPr lang="en-US" altLang="ja-JP" dirty="0"/>
          </a:p>
          <a:p>
            <a:pPr marL="0" indent="0">
              <a:buNone/>
            </a:pPr>
            <a:r>
              <a:rPr lang="ja-JP" altLang="en-US" dirty="0"/>
              <a:t>　　　　　がある。</a:t>
            </a:r>
            <a:endParaRPr kumimoji="1" lang="ja-JP" altLang="en-US" dirty="0"/>
          </a:p>
        </p:txBody>
      </p:sp>
      <p:pic>
        <p:nvPicPr>
          <p:cNvPr id="5" name="ビジョン６">
            <a:hlinkClick r:id="" action="ppaction://media"/>
            <a:extLst>
              <a:ext uri="{FF2B5EF4-FFF2-40B4-BE49-F238E27FC236}">
                <a16:creationId xmlns:a16="http://schemas.microsoft.com/office/drawing/2014/main" id="{60B0CE86-BD8B-6BF2-692A-32AC1E492F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2623" y="5271541"/>
            <a:ext cx="609600" cy="609600"/>
          </a:xfrm>
          <a:prstGeom prst="rect">
            <a:avLst/>
          </a:prstGeom>
        </p:spPr>
      </p:pic>
    </p:spTree>
    <p:extLst>
      <p:ext uri="{BB962C8B-B14F-4D97-AF65-F5344CB8AC3E}">
        <p14:creationId xmlns:p14="http://schemas.microsoft.com/office/powerpoint/2010/main" val="2369403139"/>
      </p:ext>
    </p:extLst>
  </p:cSld>
  <p:clrMapOvr>
    <a:masterClrMapping/>
  </p:clrMapOvr>
  <mc:AlternateContent xmlns:mc="http://schemas.openxmlformats.org/markup-compatibility/2006" xmlns:p14="http://schemas.microsoft.com/office/powerpoint/2010/main">
    <mc:Choice Requires="p14">
      <p:transition spd="slow" p14:dur="2000" advClick="0" advTm="1230"/>
    </mc:Choice>
    <mc:Fallback xmlns="">
      <p:transition spd="slow" advClick="0" advTm="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6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ECF4C-4B21-51F1-F48B-70A244A474AA}"/>
              </a:ext>
            </a:extLst>
          </p:cNvPr>
          <p:cNvSpPr>
            <a:spLocks noGrp="1"/>
          </p:cNvSpPr>
          <p:nvPr>
            <p:ph type="title"/>
          </p:nvPr>
        </p:nvSpPr>
        <p:spPr/>
        <p:txBody>
          <a:bodyPr>
            <a:normAutofit/>
          </a:bodyPr>
          <a:lstStyle/>
          <a:p>
            <a:pPr algn="ctr"/>
            <a:r>
              <a:rPr kumimoji="1" lang="ja-JP" altLang="en-US" sz="5400" dirty="0"/>
              <a:t>４　運営会の新設</a:t>
            </a:r>
          </a:p>
        </p:txBody>
      </p:sp>
      <p:sp>
        <p:nvSpPr>
          <p:cNvPr id="3" name="コンテンツ プレースホルダー 2">
            <a:extLst>
              <a:ext uri="{FF2B5EF4-FFF2-40B4-BE49-F238E27FC236}">
                <a16:creationId xmlns:a16="http://schemas.microsoft.com/office/drawing/2014/main" id="{4BCFA461-6E4A-40C5-1AEB-48ECC086CA48}"/>
              </a:ext>
            </a:extLst>
          </p:cNvPr>
          <p:cNvSpPr>
            <a:spLocks noGrp="1"/>
          </p:cNvSpPr>
          <p:nvPr>
            <p:ph idx="1"/>
          </p:nvPr>
        </p:nvSpPr>
        <p:spPr>
          <a:xfrm>
            <a:off x="794479" y="1853754"/>
            <a:ext cx="10702977" cy="3612591"/>
          </a:xfrm>
        </p:spPr>
        <p:txBody>
          <a:bodyPr>
            <a:noAutofit/>
          </a:bodyPr>
          <a:lstStyle/>
          <a:p>
            <a:r>
              <a:rPr kumimoji="1" lang="ja-JP" altLang="en-US" sz="2400" dirty="0"/>
              <a:t>現在・・・理事会に提出する資料原案は事務局が作成し、会長確認後理事</a:t>
            </a:r>
            <a:endParaRPr kumimoji="1" lang="en-US" altLang="ja-JP" sz="2400" dirty="0"/>
          </a:p>
          <a:p>
            <a:pPr marL="0" indent="0">
              <a:buNone/>
            </a:pPr>
            <a:r>
              <a:rPr kumimoji="1" lang="ja-JP" altLang="en-US" sz="2400" dirty="0"/>
              <a:t>　　　会資料としている。</a:t>
            </a:r>
            <a:endParaRPr kumimoji="1" lang="en-US" altLang="ja-JP" sz="2400" dirty="0"/>
          </a:p>
          <a:p>
            <a:r>
              <a:rPr lang="ja-JP" altLang="en-US" sz="2400" dirty="0"/>
              <a:t>ビジョンの案・・・県高</a:t>
            </a:r>
            <a:r>
              <a:rPr lang="en-US" altLang="ja-JP" sz="2400" dirty="0"/>
              <a:t>P</a:t>
            </a:r>
            <a:r>
              <a:rPr lang="ja-JP" altLang="en-US" sz="2400" dirty="0"/>
              <a:t>連会長校及び副会長校の会長及び学校長、計</a:t>
            </a:r>
            <a:r>
              <a:rPr lang="en-US" altLang="ja-JP" sz="2400" dirty="0"/>
              <a:t>8</a:t>
            </a:r>
            <a:r>
              <a:rPr lang="ja-JP" altLang="en-US" sz="2400" dirty="0"/>
              <a:t>名</a:t>
            </a:r>
            <a:endParaRPr lang="en-US" altLang="ja-JP" sz="2400" dirty="0"/>
          </a:p>
          <a:p>
            <a:pPr marL="0" indent="0">
              <a:buNone/>
            </a:pPr>
            <a:r>
              <a:rPr lang="ja-JP" altLang="en-US" sz="2400" dirty="0"/>
              <a:t>　　　と事務局で運営会を組織し、理事会提出資料原案を予め審議する。</a:t>
            </a:r>
            <a:endParaRPr lang="en-US" altLang="ja-JP" sz="2400" dirty="0"/>
          </a:p>
          <a:p>
            <a:r>
              <a:rPr kumimoji="1" lang="ja-JP" altLang="en-US" sz="2400" dirty="0"/>
              <a:t>運営会新設のメリットと留意点</a:t>
            </a:r>
            <a:endParaRPr kumimoji="1" lang="en-US" altLang="ja-JP" sz="2400" dirty="0"/>
          </a:p>
          <a:p>
            <a:pPr marL="0" indent="0">
              <a:buNone/>
            </a:pPr>
            <a:r>
              <a:rPr lang="ja-JP" altLang="en-US" sz="2400" dirty="0"/>
              <a:t>　①メリット・・・理事会資料原案をしっかりと審議できる。</a:t>
            </a:r>
            <a:endParaRPr lang="en-US" altLang="ja-JP" sz="2400" dirty="0"/>
          </a:p>
          <a:p>
            <a:pPr marL="0" indent="0">
              <a:buNone/>
            </a:pPr>
            <a:r>
              <a:rPr lang="ja-JP" altLang="en-US" sz="2400" dirty="0"/>
              <a:t>　②留意点・・・該当の会長及び学校長の負担が増加する。</a:t>
            </a:r>
            <a:endParaRPr lang="en-US" altLang="ja-JP" sz="2400" dirty="0"/>
          </a:p>
          <a:p>
            <a:pPr marL="0" indent="0">
              <a:buNone/>
            </a:pPr>
            <a:endParaRPr kumimoji="1" lang="ja-JP" altLang="en-US" sz="2400" dirty="0"/>
          </a:p>
        </p:txBody>
      </p:sp>
      <p:pic>
        <p:nvPicPr>
          <p:cNvPr id="4" name="ビジョン７">
            <a:hlinkClick r:id="" action="ppaction://media"/>
            <a:extLst>
              <a:ext uri="{FF2B5EF4-FFF2-40B4-BE49-F238E27FC236}">
                <a16:creationId xmlns:a16="http://schemas.microsoft.com/office/drawing/2014/main" id="{ECF9C129-BCC4-3E06-199E-34B38DF839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2656" y="5466345"/>
            <a:ext cx="609600" cy="609600"/>
          </a:xfrm>
          <a:prstGeom prst="rect">
            <a:avLst/>
          </a:prstGeom>
        </p:spPr>
      </p:pic>
    </p:spTree>
    <p:extLst>
      <p:ext uri="{BB962C8B-B14F-4D97-AF65-F5344CB8AC3E}">
        <p14:creationId xmlns:p14="http://schemas.microsoft.com/office/powerpoint/2010/main" val="3592129060"/>
      </p:ext>
    </p:extLst>
  </p:cSld>
  <p:clrMapOvr>
    <a:masterClrMapping/>
  </p:clrMapOvr>
  <mc:AlternateContent xmlns:mc="http://schemas.openxmlformats.org/markup-compatibility/2006" xmlns:p14="http://schemas.microsoft.com/office/powerpoint/2010/main">
    <mc:Choice Requires="p14">
      <p:transition spd="slow" p14:dur="2000" advClick="0" advTm="1200"/>
    </mc:Choice>
    <mc:Fallback xmlns="">
      <p:transition spd="slow" advClick="0" advTm="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1E9C6C-F450-C4F7-0F6B-BCDD77233424}"/>
              </a:ext>
            </a:extLst>
          </p:cNvPr>
          <p:cNvSpPr>
            <a:spLocks noGrp="1"/>
          </p:cNvSpPr>
          <p:nvPr>
            <p:ph type="title"/>
          </p:nvPr>
        </p:nvSpPr>
        <p:spPr/>
        <p:txBody>
          <a:bodyPr>
            <a:normAutofit/>
          </a:bodyPr>
          <a:lstStyle/>
          <a:p>
            <a:pPr algn="ctr"/>
            <a:r>
              <a:rPr kumimoji="1" lang="ja-JP" altLang="en-US" sz="5400" dirty="0"/>
              <a:t>今後の流れ</a:t>
            </a:r>
          </a:p>
        </p:txBody>
      </p:sp>
      <p:sp>
        <p:nvSpPr>
          <p:cNvPr id="3" name="コンテンツ プレースホルダー 2">
            <a:extLst>
              <a:ext uri="{FF2B5EF4-FFF2-40B4-BE49-F238E27FC236}">
                <a16:creationId xmlns:a16="http://schemas.microsoft.com/office/drawing/2014/main" id="{9239CA2A-8872-8BCA-58EA-37665BD59089}"/>
              </a:ext>
            </a:extLst>
          </p:cNvPr>
          <p:cNvSpPr>
            <a:spLocks noGrp="1"/>
          </p:cNvSpPr>
          <p:nvPr>
            <p:ph idx="1"/>
          </p:nvPr>
        </p:nvSpPr>
        <p:spPr>
          <a:xfrm>
            <a:off x="1004341" y="2015732"/>
            <a:ext cx="10493115" cy="3450613"/>
          </a:xfrm>
        </p:spPr>
        <p:txBody>
          <a:bodyPr>
            <a:noAutofit/>
          </a:bodyPr>
          <a:lstStyle/>
          <a:p>
            <a:r>
              <a:rPr kumimoji="1" lang="en-US" altLang="ja-JP" sz="2400" dirty="0"/>
              <a:t>10</a:t>
            </a:r>
            <a:r>
              <a:rPr kumimoji="1" lang="ja-JP" altLang="en-US" sz="2400" dirty="0"/>
              <a:t>月中の</a:t>
            </a:r>
            <a:r>
              <a:rPr lang="en-US" altLang="ja-JP" sz="2400" dirty="0"/>
              <a:t>2</a:t>
            </a:r>
            <a:r>
              <a:rPr lang="ja-JP" altLang="en-US" sz="2400" dirty="0"/>
              <a:t>週間程度で</a:t>
            </a:r>
            <a:r>
              <a:rPr kumimoji="1" lang="en-US" altLang="ja-JP" sz="2400" dirty="0"/>
              <a:t>Google</a:t>
            </a:r>
            <a:r>
              <a:rPr kumimoji="1" lang="ja-JP" altLang="en-US" sz="2400" dirty="0"/>
              <a:t>フォームを活用して前述の</a:t>
            </a:r>
            <a:r>
              <a:rPr kumimoji="1" lang="en-US" altLang="ja-JP" sz="2400" dirty="0"/>
              <a:t>4</a:t>
            </a:r>
            <a:r>
              <a:rPr kumimoji="1" lang="ja-JP" altLang="en-US" sz="2400" dirty="0"/>
              <a:t>項目それぞれの賛否を問います。投票は各校会長</a:t>
            </a:r>
            <a:r>
              <a:rPr kumimoji="1" lang="en-US" altLang="ja-JP" sz="2400" dirty="0"/>
              <a:t>1</a:t>
            </a:r>
            <a:r>
              <a:rPr kumimoji="1" lang="ja-JP" altLang="en-US" sz="2400" dirty="0"/>
              <a:t>票、学校長</a:t>
            </a:r>
            <a:r>
              <a:rPr kumimoji="1" lang="en-US" altLang="ja-JP" sz="2400" dirty="0"/>
              <a:t>1</a:t>
            </a:r>
            <a:r>
              <a:rPr kumimoji="1" lang="ja-JP" altLang="en-US" sz="2400" dirty="0"/>
              <a:t>票で、意思確認が取れていれば</a:t>
            </a:r>
            <a:r>
              <a:rPr kumimoji="1" lang="en-US" altLang="ja-JP" sz="2400" dirty="0"/>
              <a:t>PTA</a:t>
            </a:r>
            <a:r>
              <a:rPr kumimoji="1" lang="ja-JP" altLang="en-US" sz="2400" dirty="0"/>
              <a:t>担当の先生が会長名、校長名で投票しても構いません。会長と学校長の意見が分かれても構いません。期間は投票開始時にお知らせします。</a:t>
            </a:r>
            <a:endParaRPr kumimoji="1" lang="en-US" altLang="ja-JP" sz="2400" dirty="0"/>
          </a:p>
          <a:p>
            <a:r>
              <a:rPr kumimoji="1" lang="ja-JP" altLang="en-US" sz="2400" dirty="0"/>
              <a:t>総会（臨時）の議決なので定足数の規定はありませんができるだけ投票をお願いします。出席者（投票者）の過半数の賛成があった項目は成立となります。</a:t>
            </a:r>
            <a:endParaRPr kumimoji="1" lang="en-US" altLang="ja-JP" sz="2400" dirty="0"/>
          </a:p>
        </p:txBody>
      </p:sp>
      <p:pic>
        <p:nvPicPr>
          <p:cNvPr id="4" name="ビジョン８">
            <a:hlinkClick r:id="" action="ppaction://media"/>
            <a:extLst>
              <a:ext uri="{FF2B5EF4-FFF2-40B4-BE49-F238E27FC236}">
                <a16:creationId xmlns:a16="http://schemas.microsoft.com/office/drawing/2014/main" id="{8DBEB1A0-F6BA-12C7-7A03-9F3E9BF8BE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2656" y="5323523"/>
            <a:ext cx="609600" cy="609600"/>
          </a:xfrm>
          <a:prstGeom prst="rect">
            <a:avLst/>
          </a:prstGeom>
        </p:spPr>
      </p:pic>
    </p:spTree>
    <p:extLst>
      <p:ext uri="{BB962C8B-B14F-4D97-AF65-F5344CB8AC3E}">
        <p14:creationId xmlns:p14="http://schemas.microsoft.com/office/powerpoint/2010/main" val="2928162323"/>
      </p:ext>
    </p:extLst>
  </p:cSld>
  <p:clrMapOvr>
    <a:masterClrMapping/>
  </p:clrMapOvr>
  <mc:AlternateContent xmlns:mc="http://schemas.openxmlformats.org/markup-compatibility/2006" xmlns:p14="http://schemas.microsoft.com/office/powerpoint/2010/main">
    <mc:Choice Requires="p14">
      <p:transition spd="slow" p14:dur="2000" advClick="0" advTm="1330"/>
    </mc:Choice>
    <mc:Fallback xmlns="">
      <p:transition spd="slow" advClick="0" advTm="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338</TotalTime>
  <Words>825</Words>
  <Application>Microsoft Office PowerPoint</Application>
  <PresentationFormat>ワイド画面</PresentationFormat>
  <Paragraphs>54</Paragraphs>
  <Slides>10</Slides>
  <Notes>0</Notes>
  <HiddenSlides>0</HiddenSlides>
  <MMClips>10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10</vt:i4>
      </vt:variant>
    </vt:vector>
  </HeadingPairs>
  <TitlesOfParts>
    <vt:vector size="13" baseType="lpstr">
      <vt:lpstr>Arial</vt:lpstr>
      <vt:lpstr>Gill Sans MT</vt:lpstr>
      <vt:lpstr>ギャラリー</vt:lpstr>
      <vt:lpstr>ビジョン2025（案） について</vt:lpstr>
      <vt:lpstr>ビジョン2025（案）で提案されている組織図</vt:lpstr>
      <vt:lpstr>ビジョン2025（案）での 現状からの４つの変更点</vt:lpstr>
      <vt:lpstr>１　地区委員会の新設</vt:lpstr>
      <vt:lpstr>１　地区委員会の新設</vt:lpstr>
      <vt:lpstr>２　家庭生活委員会の新設</vt:lpstr>
      <vt:lpstr>３　調査・広報委員会の新設</vt:lpstr>
      <vt:lpstr>４　運営会の新設</vt:lpstr>
      <vt:lpstr>今後の流れ</vt:lpstr>
      <vt:lpstr>今後の流れ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山口　文彦</dc:creator>
  <cp:lastModifiedBy>山口　文彦</cp:lastModifiedBy>
  <cp:revision>15</cp:revision>
  <cp:lastPrinted>2024-08-28T02:01:59Z</cp:lastPrinted>
  <dcterms:created xsi:type="dcterms:W3CDTF">2024-07-25T06:30:40Z</dcterms:created>
  <dcterms:modified xsi:type="dcterms:W3CDTF">2024-08-28T23:38:06Z</dcterms:modified>
</cp:coreProperties>
</file>